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290" r:id="rId4"/>
    <p:sldId id="291" r:id="rId5"/>
    <p:sldId id="292" r:id="rId6"/>
    <p:sldId id="293" r:id="rId7"/>
    <p:sldId id="298" r:id="rId8"/>
    <p:sldId id="297" r:id="rId9"/>
    <p:sldId id="294" r:id="rId10"/>
    <p:sldId id="295" r:id="rId11"/>
    <p:sldId id="296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80" d="100"/>
          <a:sy n="80" d="100"/>
        </p:scale>
        <p:origin x="-691" y="-3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7D58D-7116-4092-9475-7DEAD2C85E08}" type="datetimeFigureOut">
              <a:rPr lang="x-none" smtClean="0"/>
              <a:t>25.01.2023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C2F5-57A1-4A05-94F2-98E2989DAB8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348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58ED184-AF95-488A-8B08-8B69184304AD}" type="datetimeFigureOut">
              <a:rPr lang="ru-RU" smtClean="0"/>
              <a:t>25.01.2023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356" y="133350"/>
            <a:ext cx="7641203" cy="112851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АЛЬ-ФАРАБИ АТЫНДАҒЫ ҚАЗАҚ ҰЛТТЫҚ УНИВЕРСИТЕТІ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21674" y="1780291"/>
            <a:ext cx="717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Arial" panose="020B0604020202020204" pitchFamily="34" charset="0"/>
              </a:rPr>
              <a:t>ҚАРЖЫ ЖӘНЕ ЕСЕП КАФЕДРАСЫ</a:t>
            </a:r>
            <a:endParaRPr lang="ru-RU" sz="2000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7645" y="3226588"/>
            <a:ext cx="749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Arial" panose="020B0604020202020204" pitchFamily="34" charset="0"/>
              </a:rPr>
              <a:t>САЛЫҚ ЖӘНЕ САЛЫҚ САЛУ ПӘНІ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2378" y="4365104"/>
            <a:ext cx="332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</a:rPr>
              <a:t>АҒА ОҚЫТУШЫ СИХИМБАЕВА Б.Н.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79881"/>
            <a:ext cx="3135898" cy="179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3425" y="504825"/>
            <a:ext cx="10782300" cy="579119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b="1" dirty="0">
                <a:effectLst/>
              </a:rPr>
              <a:t>3. </a:t>
            </a:r>
            <a:r>
              <a:rPr lang="ru-RU" b="1" dirty="0" err="1">
                <a:effectLst/>
              </a:rPr>
              <a:t>Мыналар</a:t>
            </a:r>
            <a:r>
              <a:rPr lang="ru-RU" b="1" dirty="0">
                <a:effectLst/>
              </a:rPr>
              <a:t> акциз </a:t>
            </a:r>
            <a:r>
              <a:rPr lang="ru-RU" b="1" dirty="0" err="1">
                <a:effectLst/>
              </a:rPr>
              <a:t>салудан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босатылады</a:t>
            </a:r>
            <a:r>
              <a:rPr lang="ru-RU" b="1" dirty="0"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1) </a:t>
            </a:r>
            <a:r>
              <a:rPr lang="ru-RU" dirty="0" err="1" smtClean="0">
                <a:effectLst/>
              </a:rPr>
              <a:t>Акцизделетiн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экспорты;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2</a:t>
            </a:r>
            <a:r>
              <a:rPr lang="ru-RU" dirty="0">
                <a:effectLst/>
              </a:rPr>
              <a:t>) этил </a:t>
            </a:r>
            <a:r>
              <a:rPr lang="ru-RU" dirty="0" err="1">
                <a:effectLst/>
              </a:rPr>
              <a:t>спиртi</a:t>
            </a:r>
            <a:r>
              <a:rPr lang="ru-RU" dirty="0">
                <a:effectLst/>
              </a:rPr>
              <a:t> мен алкоголь </a:t>
            </a:r>
            <a:r>
              <a:rPr lang="ru-RU" dirty="0" err="1">
                <a:effectLst/>
              </a:rPr>
              <a:t>өнімін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өндiрудi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айналымын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жөнiндегi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уәкiлеттi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мемлекеттiк</a:t>
            </a:r>
            <a:r>
              <a:rPr lang="ru-RU" dirty="0">
                <a:effectLst/>
              </a:rPr>
              <a:t> орган </a:t>
            </a:r>
            <a:r>
              <a:rPr lang="ru-RU" dirty="0" err="1">
                <a:effectLst/>
              </a:rPr>
              <a:t>айқындайтын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квоталар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шегiнде</a:t>
            </a:r>
            <a:r>
              <a:rPr lang="ru-RU" dirty="0"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</a:t>
            </a:r>
            <a:r>
              <a:rPr lang="ru-RU" dirty="0" err="1" smtClean="0">
                <a:effectLst/>
              </a:rPr>
              <a:t>тиісті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қызмет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лицензиясы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жағдайда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дәрілік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заттарды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үшін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</a:t>
            </a:r>
            <a:r>
              <a:rPr lang="ru-RU" dirty="0" err="1" smtClean="0">
                <a:effectLst/>
              </a:rPr>
              <a:t>өз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қызметін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бастағаны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белгіленген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тәртіппен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хабарла</a:t>
            </a:r>
            <a:r>
              <a:rPr lang="kk-KZ" dirty="0">
                <a:effectLst/>
              </a:rPr>
              <a:t>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мемлекеттік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денсаулық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сақтау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ұйымдарына</a:t>
            </a:r>
            <a:r>
              <a:rPr lang="ru-RU" dirty="0">
                <a:effectLst/>
              </a:rPr>
              <a:t> б</a:t>
            </a:r>
            <a:r>
              <a:rPr lang="kk-KZ" dirty="0">
                <a:effectLst/>
              </a:rPr>
              <a:t>ерілетін</a:t>
            </a:r>
            <a:r>
              <a:rPr lang="ru-RU" dirty="0">
                <a:effectLst/>
              </a:rPr>
              <a:t> этил </a:t>
            </a:r>
            <a:r>
              <a:rPr lang="ru-RU" dirty="0" err="1">
                <a:effectLst/>
              </a:rPr>
              <a:t>спирті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3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үлгідегі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есепке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алу-бақылау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таңбалауға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жататын</a:t>
            </a:r>
            <a:r>
              <a:rPr lang="ru-RU" dirty="0">
                <a:effectLst/>
              </a:rPr>
              <a:t>, </a:t>
            </a:r>
            <a:r>
              <a:rPr lang="ru-RU" dirty="0" err="1" smtClean="0">
                <a:effectLst/>
              </a:rPr>
              <a:t>егер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аталған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акциз </a:t>
            </a:r>
            <a:r>
              <a:rPr lang="ru-RU" dirty="0" err="1">
                <a:effectLst/>
              </a:rPr>
              <a:t>бұрын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төленсе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4)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заңнамасына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дәрілік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тіркелген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құрамында</a:t>
            </a:r>
            <a:r>
              <a:rPr lang="ru-RU" dirty="0">
                <a:effectLst/>
              </a:rPr>
              <a:t> спирт</a:t>
            </a:r>
            <a:r>
              <a:rPr lang="kk-KZ" dirty="0">
                <a:effectLst/>
              </a:rPr>
              <a:t>і</a:t>
            </a:r>
            <a:r>
              <a:rPr lang="ru-RU" dirty="0">
                <a:effectLst/>
              </a:rPr>
              <a:t> бар </a:t>
            </a:r>
            <a:r>
              <a:rPr lang="ru-RU" dirty="0" err="1">
                <a:effectLst/>
              </a:rPr>
              <a:t>өнім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бальзамдардан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80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2451" y="685802"/>
            <a:ext cx="11068050" cy="533399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 algn="ctr">
              <a:buNone/>
            </a:pPr>
            <a:r>
              <a:rPr lang="kk-KZ" b="1" dirty="0" smtClean="0">
                <a:effectLst/>
              </a:rPr>
              <a:t>   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463-бап</a:t>
            </a:r>
            <a:r>
              <a:rPr lang="kk-KZ" b="1" u="sng" dirty="0">
                <a:solidFill>
                  <a:schemeClr val="bg1"/>
                </a:solidFill>
                <a:effectLst/>
              </a:rPr>
              <a:t>. Акциздердің мөлшерлемелері</a:t>
            </a:r>
            <a:endParaRPr lang="ru-RU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1</a:t>
            </a:r>
            <a:r>
              <a:rPr lang="kk-KZ" dirty="0">
                <a:effectLst/>
              </a:rPr>
              <a:t>. Акциздердің мөлшерлемелері заттай түрдегі өлшем бiрлiгiне абсолюттiк сомада белгiленедi.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2</a:t>
            </a:r>
            <a:r>
              <a:rPr lang="kk-KZ" dirty="0">
                <a:effectLst/>
              </a:rPr>
              <a:t>. Алкоголь өнiмiне акциздердің мөлшерлемелері осы баптың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1-тармағына сәйкес не оның құрамындағы сусыз (жүз пайыздық) спирттің көлемдiк үлесіне қарай бекiтiледi.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3</a:t>
            </a:r>
            <a:r>
              <a:rPr lang="kk-KZ" dirty="0">
                <a:effectLst/>
              </a:rPr>
              <a:t>. Спирттің барлық түрiне және шарап материалына акциз мөлшерлемелері спиртті және шарап материалын одан әрi пайдалану мақсаттарына қарай сараланады</a:t>
            </a:r>
            <a:r>
              <a:rPr lang="kk-KZ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4</a:t>
            </a:r>
            <a:r>
              <a:rPr lang="kk-KZ" b="1" u="sng" dirty="0">
                <a:solidFill>
                  <a:schemeClr val="bg1"/>
                </a:solidFill>
                <a:effectLst/>
              </a:rPr>
              <a:t>. Акциз сомаларын есептеу мынадай мөлшерлемелер бойынша жүргізіледі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:</a:t>
            </a:r>
          </a:p>
          <a:p>
            <a:pPr marL="18288" indent="0">
              <a:buNone/>
            </a:pPr>
            <a:endParaRPr lang="kk-KZ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b="1" u="sng" dirty="0">
                <a:solidFill>
                  <a:srgbClr val="FFC000"/>
                </a:solidFill>
                <a:effectLst/>
              </a:rPr>
              <a:t>Ескертпе. </a:t>
            </a:r>
            <a:endParaRPr lang="ru-RU" b="1" dirty="0">
              <a:solidFill>
                <a:srgbClr val="FFC000"/>
              </a:solidFill>
              <a:effectLst/>
            </a:endParaRPr>
          </a:p>
          <a:p>
            <a:pPr marL="18288" indent="0">
              <a:buNone/>
            </a:pPr>
            <a:r>
              <a:rPr lang="kk-KZ" b="1" u="sng" dirty="0">
                <a:solidFill>
                  <a:srgbClr val="FFC000"/>
                </a:solidFill>
                <a:effectLst/>
              </a:rPr>
              <a:t>Тауар номенклатурасы Еуразиялық экономикалық одақтың сыртқы экономикалық қызметінің бірыңғай тауар номенклатурасының кодымен және (немесе) тауардың атауымен айқындалады</a:t>
            </a:r>
            <a:r>
              <a:rPr lang="kk-KZ" u="sng" dirty="0">
                <a:effectLst/>
              </a:rPr>
              <a:t>.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endParaRPr lang="ru-RU" b="1" dirty="0" smtClean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302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694831"/>
              </p:ext>
            </p:extLst>
          </p:nvPr>
        </p:nvGraphicFramePr>
        <p:xfrm>
          <a:off x="476250" y="304796"/>
          <a:ext cx="11563350" cy="5857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175"/>
                <a:gridCol w="1133475"/>
                <a:gridCol w="8181999"/>
                <a:gridCol w="1609701"/>
              </a:tblGrid>
              <a:tr h="976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Р/с 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ЕАЭО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СЭҚ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ТН коды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Акцизделетін тауарлардың түрлері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Акциздердің мөлшерлеме-лері (өлшем бірлігі үшін теңгемен)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464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жоғары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өнiмiн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емдiк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фармацевтикалық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өндiру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белгiленген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квоталар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шегiнде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мемлекеттік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мекемелерге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берiлетiн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),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келген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концентрациядағы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iшкi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нарықта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тұтыну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отындық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этанолдан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түссiз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боялған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600 теңге/литр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отындық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(этанол)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түссіз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ішкі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нарықта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тұтыну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боялған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1,0 теңге/литр</a:t>
                      </a:r>
                    </a:p>
                  </a:txBody>
                  <a:tcPr marL="25400" marR="25400" marT="0" marB="0"/>
                </a:tc>
              </a:tr>
              <a:tr h="1220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тұнбалары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төмен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ішімдіктер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фармацевтикалық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белгіленген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квоталар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шегінде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мемлекеттік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мекемелерге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750 теңге/литр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 спирт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жоғары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теңге/литр</a:t>
                      </a:r>
                    </a:p>
                  </a:txBody>
                  <a:tcPr marL="25400" marR="25400" marT="0" marB="0"/>
                </a:tc>
              </a:tr>
              <a:tr h="732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тұнбалары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төмен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ішімдіктер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теңге/литр 100% спирт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3003, 3004-ден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Қазақстан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Республикасының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заңнамасына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сәйкес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дәрiлiк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ретiнде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тіркелген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мақсаттағы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20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287308"/>
              </p:ext>
            </p:extLst>
          </p:nvPr>
        </p:nvGraphicFramePr>
        <p:xfrm>
          <a:off x="600074" y="685802"/>
          <a:ext cx="11239500" cy="576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1"/>
                <a:gridCol w="1695450"/>
                <a:gridCol w="6267450"/>
                <a:gridCol w="2343149"/>
              </a:tblGrid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Алкоголь өнімі (коньяктан, брендиден, шараптан, шарап материалынан</a:t>
                      </a:r>
                      <a:r>
                        <a:rPr lang="kk-KZ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сыра</a:t>
                      </a:r>
                      <a:r>
                        <a:rPr lang="kk-KZ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дан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және сыра сусынынан басқа)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2550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Коньяк, бренди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Шараптар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Шарап материалы (этил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пайдаланылатыннан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шарап материалы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2203 00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Сыра және сыра сусыны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2202 90 100 1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спиртінің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0,5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аспайтын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сыра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Фильтрлі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сигареттер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12 300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Фильтрсіз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сигареттер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папиростар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12 300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9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373954"/>
              </p:ext>
            </p:extLst>
          </p:nvPr>
        </p:nvGraphicFramePr>
        <p:xfrm>
          <a:off x="419100" y="171448"/>
          <a:ext cx="11439524" cy="7051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5"/>
                <a:gridCol w="1162050"/>
                <a:gridCol w="7310228"/>
                <a:gridCol w="2386221"/>
              </a:tblGrid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Сигариллалар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6 225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Сигаралар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750 теңге/дана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172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2403-тен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 никотині бар фармацевтикалық өнімді қоспағанда, тұтыну ыдысына қапталған және түпкілікті тұтынуға арналған түтіктік, шегетін, шайнайтын, соратын, иіскейтін, қорқорлы және өзге де темекі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7345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килограмм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2709 00-ден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Шикі мұнай, газ конденсаты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теңге/тонна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1722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8702-ден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Микроавтобустарды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автобустар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троллейбустарды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қоспағанда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10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көп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адамды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тасымалдауға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 теңге/текше см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1465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8703-тен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негізінен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адамдарды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тасымалдауға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жеңіл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мүгедектерге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адаптері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75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8704-тен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жүкке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платформасы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бөлiгiнен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қатты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стационарлық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қабырғамен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бөлiнген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жүргiзушi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кабинасы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жеңiл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автомобиль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шассиiндегi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мүгедектерге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адаптері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Қыздырылатын темекісі бар бұйымдар (қыздырылатын темекі таяқшасы, темекісі бар қыздырылатын капсула және тағы басқалар)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7345 теңге/1 кг темекі қоспасы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87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3824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Электрондық сигареттерде пайдалануға арналған картридждердегі, резервуарлардағы және басқа да контейнерлердегі құрамында никотин бар сұйықтық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сұйықтық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миллилитрі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073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5775" y="685802"/>
            <a:ext cx="10487025" cy="421957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18288" indent="0">
              <a:buNone/>
            </a:pPr>
            <a:r>
              <a:rPr lang="kk-KZ" dirty="0" smtClean="0">
                <a:effectLst/>
              </a:rPr>
              <a:t>        466-бап</a:t>
            </a:r>
            <a:r>
              <a:rPr lang="kk-KZ" dirty="0">
                <a:effectLst/>
              </a:rPr>
              <a:t>. Салықтық база 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Акцизделетін тауарлар бойынша салықтық база өндірілген, өткізілген акцизделетін тауарлардың заттай түрдегі көлемі (саны) ретінде айқындалады.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Алыс-беріс шикізатын қайта өңдеу өнімі болып табылатын бензин (авиациялық бензинді қоспағанда) және дизель отыны бойынша салықтық база берілген акцизделетін тауарлардың заттай түрдегі көлемі (саны) ретінде айқындалады.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176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85825" y="685802"/>
            <a:ext cx="10086975" cy="424814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>
              <a:buNone/>
            </a:pPr>
            <a:r>
              <a:rPr lang="kk-KZ" dirty="0" smtClean="0">
                <a:effectLst/>
              </a:rPr>
              <a:t>          Акциз </a:t>
            </a:r>
            <a:r>
              <a:rPr lang="kk-KZ" dirty="0">
                <a:effectLst/>
              </a:rPr>
              <a:t>төлеу мерзімдері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1. </a:t>
            </a:r>
            <a:r>
              <a:rPr lang="ru-RU" dirty="0" smtClean="0">
                <a:effectLst/>
              </a:rPr>
              <a:t>А</a:t>
            </a:r>
            <a:r>
              <a:rPr lang="x-none" smtClean="0">
                <a:effectLst/>
              </a:rPr>
              <a:t>кцизделетін </a:t>
            </a:r>
            <a:r>
              <a:rPr lang="x-none">
                <a:effectLst/>
              </a:rPr>
              <a:t>тауарларға арналған акциз есепті салықтық кезеңнен кейінгі айдың 20-</a:t>
            </a:r>
            <a:r>
              <a:rPr lang="kk-KZ" dirty="0">
                <a:effectLst/>
              </a:rPr>
              <a:t>күніне</a:t>
            </a:r>
            <a:r>
              <a:rPr lang="x-none">
                <a:effectLst/>
              </a:rPr>
              <a:t>н кешіктірмей бюджетке аударылуға жатады.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2. Алыс-беріс шикiзат</a:t>
            </a:r>
            <a:r>
              <a:rPr lang="kk-KZ" dirty="0">
                <a:effectLst/>
              </a:rPr>
              <a:t>ы м</a:t>
            </a:r>
            <a:r>
              <a:rPr lang="x-none">
                <a:effectLst/>
              </a:rPr>
              <a:t>ен материалдардан өндiрiлген акцизделетiн тауарлар бойынша акциз өнім тапсырыс берушiге немесе тапсырыс берушi көрсеткен тұлғаға берiлген күнi төленедi.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3. Қазақстан Республикасының аумағында өндiрiлген шикi мұнайды, газ конденсатын өнеркәсiптiк қайта өңдеуге беру кезінде акциз олар берiлген күнi төленедi.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288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3900" y="685802"/>
            <a:ext cx="10248900" cy="41243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k-KZ" dirty="0">
                <a:effectLst/>
              </a:rPr>
              <a:t>476-бап. Акциз төленетін жер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1. </a:t>
            </a:r>
            <a:r>
              <a:rPr lang="kk-KZ" dirty="0" smtClean="0">
                <a:effectLst/>
              </a:rPr>
              <a:t>Акциз </a:t>
            </a:r>
            <a:r>
              <a:rPr lang="kk-KZ" dirty="0">
                <a:effectLst/>
              </a:rPr>
              <a:t>төлеу салық салу объектісінің орналасқан жері бойынша жүргiзiледi.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Бензинді (авиациялық бензиндi қоспағанда) және дизель отынын көтерме, бөлшек саудада өткiзудi жүзеге асыратын акциз төлеушiлер акцизді салық салуға байланысты объектілердің орналасқан жері бойынша төлейдi.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 Акцизделетін тауарлар Еуразиялық экономикалық одаққа мүше мемлекеттердің аумағынан импортталған жағдайда акциз төлеу акциз төлеушінің орналасқан (тұрғылықты) жері бойынша жүргізіледі.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354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75" y="685802"/>
            <a:ext cx="10258425" cy="49910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kk-KZ" dirty="0" smtClean="0">
                <a:effectLst/>
              </a:rPr>
              <a:t>Салықтық </a:t>
            </a:r>
            <a:r>
              <a:rPr lang="kk-KZ" dirty="0">
                <a:effectLst/>
              </a:rPr>
              <a:t>кезең және акциз бойынша салық декларациясы  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1. Акцизге қатысты күнтiзбелiк ай салық кезеңi болып табылады.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Егер осы бапта өзгеше көзделмесе, әрбір салықтық кезең аяқталған соң акциз төлеушілер өзiнің орналасқан жерi бойынша салық органына акциз жөнiндегі декларацияны есепті салықтық кезеңнен кейiнгi екінші айдың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15-күнінен кешiктiрмей ұсынуға мiндеттi.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 Акциз төлеушiлер декларациямен бiр мезгiлде акциз бойынша </a:t>
            </a:r>
            <a:br>
              <a:rPr lang="kk-KZ" dirty="0">
                <a:effectLst/>
              </a:rPr>
            </a:br>
            <a:r>
              <a:rPr lang="x-none">
                <a:effectLst/>
              </a:rPr>
              <a:t>есеп</a:t>
            </a:r>
            <a:r>
              <a:rPr lang="kk-KZ" dirty="0">
                <a:effectLst/>
              </a:rPr>
              <a:t>-қисаптарды ұсынады.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4. Акцизделетін тауарларды Еуразиялық экономикалық одаққа мүше мемлекеттердің аумағынан Қазақстан Республикасының аумағына импорттайтын салық төлеушілер импортталған тауарлар бойынша жанама салықтар жөніндегі декларацияны орналасқан (тұрғылықты) жері бойынша салық органына осы Кодекстің 456-бабының 6-тармағында белгіленген нысан бойынша және тәртіппен, импортталған акцизделетін тауарларды есепке қабылдаған айдан кейінгі айдың 20-күнінен кешіктірілмейтін мерзімде ұсынуға міндетті. Осындай декларациямен бір мезгілде осы Кодекстің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456-бабының 2-тармағында көзделген құжаттар ұсынылады.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Бұл ретте импортталған тауарлар бойынша жанама салықтар жөніндегі декларация мен тауарларды әкелу және жанама салықтарды төлеу туралы өтініш осы Кодекстің 456-бабының 7-тармағында көзделген жағдайларда салық органына ұсынылмаған болып есептеледі.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833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AppData\Local\Temp\Rar$DIa8080.29691\400.00_1л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1"/>
            <a:ext cx="4867275" cy="60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AppData\Local\Temp\Rar$DIa8080.17801\400.00_2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893" y="266700"/>
            <a:ext cx="6060782" cy="605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03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0100" y="352426"/>
            <a:ext cx="10867107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/>
              <a:t>9</a:t>
            </a:r>
            <a:r>
              <a:rPr lang="kk-KZ" sz="2400" b="1" dirty="0" smtClean="0"/>
              <a:t>-ДӘРІС</a:t>
            </a:r>
            <a:r>
              <a:rPr lang="kk-KZ" sz="2400" dirty="0" smtClean="0"/>
              <a:t> </a:t>
            </a:r>
            <a:endParaRPr lang="kk-KZ" sz="2400" dirty="0" smtClean="0"/>
          </a:p>
          <a:p>
            <a:pPr algn="ctr"/>
            <a:r>
              <a:rPr lang="kk-KZ" sz="2400" dirty="0" smtClean="0"/>
              <a:t> </a:t>
            </a:r>
            <a:r>
              <a:rPr lang="kk-KZ" sz="2400" b="1" dirty="0"/>
              <a:t>Акциздер</a:t>
            </a:r>
            <a:endParaRPr lang="kk-K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2499" y="1784210"/>
            <a:ext cx="10534649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dirty="0"/>
              <a:t> </a:t>
            </a:r>
            <a:r>
              <a:rPr lang="kk-KZ" sz="2400" dirty="0">
                <a:solidFill>
                  <a:srgbClr val="FF0000"/>
                </a:solidFill>
              </a:rPr>
              <a:t>Лекция мақсат</a:t>
            </a:r>
            <a:r>
              <a:rPr lang="kk-KZ" sz="2400" b="1" dirty="0">
                <a:solidFill>
                  <a:srgbClr val="FF0000"/>
                </a:solidFill>
              </a:rPr>
              <a:t>ы</a:t>
            </a:r>
            <a:r>
              <a:rPr lang="kk-KZ" sz="2400" dirty="0">
                <a:solidFill>
                  <a:srgbClr val="FF0000"/>
                </a:solidFill>
              </a:rPr>
              <a:t> </a:t>
            </a:r>
            <a:r>
              <a:rPr lang="kk-KZ" sz="2400" dirty="0"/>
              <a:t>- Акциздер құрылымының негізі: акциздік тауалардың тізбесі, субьектсі, обьектісі, ставкасы, жеңілдіктері, төлеудің жалпы тәртібін оқып түсіну.</a:t>
            </a:r>
            <a:endParaRPr lang="ru-RU" sz="2400" dirty="0"/>
          </a:p>
          <a:p>
            <a:r>
              <a:rPr lang="kk-KZ" sz="2400" b="1" dirty="0"/>
              <a:t>           </a:t>
            </a:r>
            <a:endParaRPr lang="en-US" sz="2400" b="1" dirty="0" smtClean="0"/>
          </a:p>
          <a:p>
            <a:endParaRPr lang="en-US" sz="2400" b="1" dirty="0"/>
          </a:p>
          <a:p>
            <a:pPr algn="ctr"/>
            <a:r>
              <a:rPr lang="kk-KZ" sz="2400" dirty="0" smtClean="0">
                <a:solidFill>
                  <a:schemeClr val="bg1"/>
                </a:solidFill>
              </a:rPr>
              <a:t>Лекция </a:t>
            </a:r>
            <a:r>
              <a:rPr lang="kk-KZ" sz="2400" dirty="0">
                <a:solidFill>
                  <a:schemeClr val="bg1"/>
                </a:solidFill>
              </a:rPr>
              <a:t>сұрақтары: </a:t>
            </a:r>
            <a:endParaRPr lang="ru-RU" sz="2400" dirty="0">
              <a:solidFill>
                <a:schemeClr val="bg1"/>
              </a:solidFill>
            </a:endParaRPr>
          </a:p>
          <a:p>
            <a:pPr lvl="0"/>
            <a:r>
              <a:rPr lang="en-US" sz="2400" dirty="0" smtClean="0"/>
              <a:t>1</a:t>
            </a:r>
            <a:r>
              <a:rPr lang="kk-KZ" sz="2400" dirty="0" smtClean="0"/>
              <a:t>. </a:t>
            </a:r>
            <a:r>
              <a:rPr lang="ru-RU" sz="2400" dirty="0" err="1" smtClean="0"/>
              <a:t>Акциздердің</a:t>
            </a:r>
            <a:r>
              <a:rPr lang="ru-RU" sz="2400" dirty="0" smtClean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мәні</a:t>
            </a:r>
            <a:r>
              <a:rPr lang="ru-RU" sz="2400" dirty="0"/>
              <a:t> мен </a:t>
            </a:r>
            <a:r>
              <a:rPr lang="ru-RU" sz="2400" dirty="0" err="1"/>
              <a:t>табиғаты</a:t>
            </a:r>
            <a:r>
              <a:rPr lang="ru-RU" sz="2400" dirty="0"/>
              <a:t>. </a:t>
            </a:r>
            <a:r>
              <a:rPr lang="ru-RU" sz="2400" dirty="0" err="1"/>
              <a:t>Акциздердің</a:t>
            </a:r>
            <a:r>
              <a:rPr lang="ru-RU" sz="2400" dirty="0"/>
              <a:t> </a:t>
            </a:r>
            <a:r>
              <a:rPr lang="ru-RU" sz="2400" dirty="0" err="1"/>
              <a:t>функциясы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оларға</a:t>
            </a:r>
            <a:r>
              <a:rPr lang="ru-RU" sz="2400" dirty="0"/>
              <a:t> </a:t>
            </a:r>
            <a:r>
              <a:rPr lang="ru-RU" sz="2400" dirty="0" err="1"/>
              <a:t>сипаттама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2. </a:t>
            </a:r>
            <a:r>
              <a:rPr lang="ru-RU" sz="2400" dirty="0" err="1" smtClean="0"/>
              <a:t>Акциздер</a:t>
            </a:r>
            <a:r>
              <a:rPr lang="ru-RU" sz="2400" dirty="0" smtClean="0"/>
              <a:t> </a:t>
            </a:r>
            <a:r>
              <a:rPr lang="ru-RU" sz="2400" dirty="0" err="1"/>
              <a:t>құрылымының</a:t>
            </a:r>
            <a:r>
              <a:rPr lang="ru-RU" sz="2400" dirty="0"/>
              <a:t> </a:t>
            </a:r>
            <a:r>
              <a:rPr lang="ru-RU" sz="2400" dirty="0" err="1"/>
              <a:t>негізі</a:t>
            </a:r>
            <a:r>
              <a:rPr lang="ru-RU" sz="2400" dirty="0"/>
              <a:t>: </a:t>
            </a:r>
            <a:r>
              <a:rPr lang="ru-RU" sz="2400" dirty="0" err="1"/>
              <a:t>акциздік</a:t>
            </a:r>
            <a:r>
              <a:rPr lang="ru-RU" sz="2400" dirty="0"/>
              <a:t> </a:t>
            </a:r>
            <a:r>
              <a:rPr lang="ru-RU" sz="2400" dirty="0" err="1"/>
              <a:t>тауалардың</a:t>
            </a:r>
            <a:r>
              <a:rPr lang="ru-RU" sz="2400" dirty="0"/>
              <a:t> </a:t>
            </a:r>
            <a:r>
              <a:rPr lang="ru-RU" sz="2400" dirty="0" err="1"/>
              <a:t>тізбесі</a:t>
            </a:r>
            <a:r>
              <a:rPr lang="ru-RU" sz="2400" dirty="0"/>
              <a:t>, </a:t>
            </a:r>
            <a:r>
              <a:rPr lang="ru-RU" sz="2400" dirty="0" err="1"/>
              <a:t>субьектсі</a:t>
            </a:r>
            <a:r>
              <a:rPr lang="ru-RU" sz="2400" dirty="0"/>
              <a:t>, </a:t>
            </a:r>
            <a:r>
              <a:rPr lang="ru-RU" sz="2400" dirty="0" err="1"/>
              <a:t>обьектісі</a:t>
            </a:r>
            <a:r>
              <a:rPr lang="ru-RU" sz="2400" dirty="0"/>
              <a:t>, </a:t>
            </a:r>
            <a:r>
              <a:rPr lang="ru-RU" sz="2400" dirty="0" err="1"/>
              <a:t>ставкасы</a:t>
            </a:r>
            <a:r>
              <a:rPr lang="ru-RU" sz="2400" dirty="0"/>
              <a:t>, </a:t>
            </a:r>
            <a:r>
              <a:rPr lang="ru-RU" sz="2400" dirty="0" err="1"/>
              <a:t>жеңілдіктері</a:t>
            </a:r>
            <a:r>
              <a:rPr lang="ru-RU" sz="2400" dirty="0"/>
              <a:t>, </a:t>
            </a:r>
            <a:r>
              <a:rPr lang="ru-RU" sz="2400" dirty="0" err="1"/>
              <a:t>төлеудің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тәртібі</a:t>
            </a:r>
            <a:r>
              <a:rPr lang="ru-RU" sz="2400" dirty="0"/>
              <a:t>. </a:t>
            </a:r>
          </a:p>
          <a:p>
            <a:pPr lvl="0"/>
            <a:r>
              <a:rPr lang="ru-RU" sz="2400" dirty="0" smtClean="0"/>
              <a:t>3. </a:t>
            </a:r>
            <a:r>
              <a:rPr lang="ru-RU" sz="2400" dirty="0" err="1" smtClean="0"/>
              <a:t>Отандық</a:t>
            </a:r>
            <a:r>
              <a:rPr lang="ru-RU" sz="2400" dirty="0" smtClean="0"/>
              <a:t> </a:t>
            </a:r>
            <a:r>
              <a:rPr lang="ru-RU" sz="2400" dirty="0" err="1"/>
              <a:t>акциздік</a:t>
            </a:r>
            <a:r>
              <a:rPr lang="ru-RU" sz="2400" dirty="0"/>
              <a:t> </a:t>
            </a:r>
            <a:r>
              <a:rPr lang="ru-RU" sz="2400" dirty="0" err="1"/>
              <a:t>тауарлар</a:t>
            </a:r>
            <a:r>
              <a:rPr lang="ru-RU" sz="2400" dirty="0"/>
              <a:t> 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акциздерді</a:t>
            </a:r>
            <a:r>
              <a:rPr lang="ru-RU" sz="2400" dirty="0"/>
              <a:t> </a:t>
            </a:r>
            <a:r>
              <a:rPr lang="ru-RU" sz="2400" dirty="0" err="1"/>
              <a:t>есептеу</a:t>
            </a:r>
            <a:r>
              <a:rPr lang="ru-RU" sz="2400" dirty="0"/>
              <a:t> </a:t>
            </a:r>
            <a:r>
              <a:rPr lang="ru-RU" sz="2400" dirty="0" err="1"/>
              <a:t>ерекшеліктері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40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7225" y="685802"/>
            <a:ext cx="10315575" cy="50387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 СҰРАҚТАРЫ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​​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Акциз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мөлшерлемесін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жатпайтын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шегеріледі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Акциз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0813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250" y="685802"/>
            <a:ext cx="9353550" cy="51530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kk-KZ" dirty="0" smtClean="0">
                <a:effectLst/>
              </a:rPr>
              <a:t>Пайдаланылған әдебиеттер тізімі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1</a:t>
            </a:r>
            <a:r>
              <a:rPr lang="ru-RU" dirty="0">
                <a:effectLst/>
              </a:rPr>
              <a:t>. </a:t>
            </a:r>
            <a:r>
              <a:rPr lang="kk-KZ" dirty="0">
                <a:effectLst/>
              </a:rPr>
              <a:t>Ермекбаева Б.Ж. Мустафина А.Қ. Салықтық әкімшіліктендіру. Оқу құралы, Алматы Қазақ Университеті, 2017ж.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Салық және бюджетке төленетiн басқа да мiндеттi төлемдер туралы (Салық кодексi) 2017 жылғы 25 желтоқсандағы № 120-VІ ҚРЗ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3..Ермекбаева Б.Ж. және Мустафина А.К. Салық менеджменті Оқулық,Алматы Қазақ Университеті, 2018ж.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4. </a:t>
            </a:r>
            <a:r>
              <a:rPr lang="ru-RU" dirty="0" err="1">
                <a:effectLst/>
              </a:rPr>
              <a:t>Ермекбаева</a:t>
            </a:r>
            <a:r>
              <a:rPr lang="ru-RU" dirty="0">
                <a:effectLst/>
              </a:rPr>
              <a:t>, Баян </a:t>
            </a:r>
            <a:r>
              <a:rPr lang="ru-RU" dirty="0" err="1">
                <a:effectLst/>
              </a:rPr>
              <a:t>Жундебаевна</a:t>
            </a:r>
            <a:r>
              <a:rPr lang="ru-RU" dirty="0">
                <a:effectLst/>
              </a:rPr>
              <a:t>. Налоговая система Республики Казахстан [Текст] : учеб. пособие / Б. Ж. </a:t>
            </a:r>
            <a:r>
              <a:rPr lang="ru-RU" dirty="0" err="1">
                <a:effectLst/>
              </a:rPr>
              <a:t>Ермекбаева</a:t>
            </a:r>
            <a:r>
              <a:rPr lang="ru-RU" dirty="0">
                <a:effectLst/>
              </a:rPr>
              <a:t>, А. К. Мустафина, 2019. - 185, [1] с.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098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0175" y="685802"/>
            <a:ext cx="9572625" cy="441007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kk-KZ" sz="2400" dirty="0" smtClean="0"/>
              <a:t>НАЗАРЛАРЫҢЫЗҒА РАХМЕТ  </a:t>
            </a:r>
            <a:r>
              <a:rPr lang="ru-RU" sz="2400" dirty="0" smtClean="0"/>
              <a:t>!!!!!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3111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44056" y="685802"/>
            <a:ext cx="10738319" cy="264765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</a:rPr>
              <a:t>   </a:t>
            </a:r>
            <a:r>
              <a:rPr lang="ru-RU" b="1" dirty="0" err="1" smtClean="0">
                <a:solidFill>
                  <a:srgbClr val="FF0000"/>
                </a:solidFill>
                <a:effectLst/>
              </a:rPr>
              <a:t>Акциздер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—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енгізілетін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сатып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төлейтін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жанама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салықтың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ежелгі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формасының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бұрынғы</a:t>
            </a:r>
            <a:r>
              <a:rPr lang="ru-RU" dirty="0">
                <a:effectLst/>
              </a:rPr>
              <a:t> КСРО-да 30- </a:t>
            </a:r>
            <a:r>
              <a:rPr lang="ru-RU" dirty="0" err="1">
                <a:effectLst/>
              </a:rPr>
              <a:t>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жылдарға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дейін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қолданылып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келді</a:t>
            </a:r>
            <a:r>
              <a:rPr lang="ru-RU" dirty="0">
                <a:effectLst/>
              </a:rPr>
              <a:t>. 30- </a:t>
            </a:r>
            <a:r>
              <a:rPr lang="ru-RU" dirty="0" err="1">
                <a:effectLst/>
              </a:rPr>
              <a:t>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жылдардан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 </a:t>
            </a:r>
            <a:r>
              <a:rPr lang="ru-RU" dirty="0" err="1" smtClean="0">
                <a:effectLst/>
              </a:rPr>
              <a:t>салық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түрлері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сияқты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айналым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салығына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біріктірілген</a:t>
            </a:r>
            <a:r>
              <a:rPr lang="ru-RU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kk-KZ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1991 </a:t>
            </a:r>
            <a:r>
              <a:rPr lang="ru-RU" dirty="0" err="1">
                <a:effectLst/>
              </a:rPr>
              <a:t>жылдың</a:t>
            </a:r>
            <a:r>
              <a:rPr lang="ru-RU" dirty="0">
                <a:effectLst/>
              </a:rPr>
              <a:t> 24 </a:t>
            </a:r>
            <a:r>
              <a:rPr lang="ru-RU" dirty="0" err="1">
                <a:effectLst/>
              </a:rPr>
              <a:t>желтоқсанында</a:t>
            </a:r>
            <a:r>
              <a:rPr lang="ru-RU" dirty="0">
                <a:effectLst/>
              </a:rPr>
              <a:t> “Акциз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”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спиртті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ішімдікке</a:t>
            </a:r>
            <a:r>
              <a:rPr lang="ru-RU" dirty="0">
                <a:effectLst/>
              </a:rPr>
              <a:t>, шарап- </a:t>
            </a:r>
            <a:r>
              <a:rPr lang="ru-RU" dirty="0" err="1">
                <a:effectLst/>
              </a:rPr>
              <a:t>арақ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бұйымдарына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сыраға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темекі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бұйымдарына</a:t>
            </a:r>
            <a:r>
              <a:rPr lang="ru-RU" dirty="0">
                <a:effectLst/>
              </a:rPr>
              <a:t>,  салу </a:t>
            </a:r>
            <a:r>
              <a:rPr lang="ru-RU" dirty="0" err="1">
                <a:effectLst/>
              </a:rPr>
              <a:t>тәртібі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белгіленген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pic>
        <p:nvPicPr>
          <p:cNvPr id="1026" name="Picture 2" descr="https://go.imgsmail.ru/imgpreview?key=421b4d4c44f5ef4b&amp;mb=imgdb_preview_ex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76" y="3536613"/>
            <a:ext cx="5753099" cy="272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3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.ppt-online.org/files1/slide/e/etDHzNFakcTbyrEsgVlI8AOxpiP9v2MQ6BW4ndS0Y7/slide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95" y="548640"/>
            <a:ext cx="10455965" cy="543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0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3875" y="523876"/>
            <a:ext cx="10325100" cy="334327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мемлекеттік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қазынаны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толтыратын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маңызды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әрі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тиімді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тетіктердің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бірі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Яғни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мұнда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фискалдық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функциясы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сипатталады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Бүгінгі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күнде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көптеген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нарықтық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елдерде</a:t>
            </a:r>
            <a:r>
              <a:rPr lang="ru-RU" dirty="0">
                <a:effectLst/>
              </a:rPr>
              <a:t> акциз </a:t>
            </a:r>
            <a:r>
              <a:rPr lang="ru-RU" dirty="0" err="1">
                <a:effectLst/>
              </a:rPr>
              <a:t>мемлекеттің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маңызды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кірісі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Бұдан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 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басқа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 акциз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тағыда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төмендегідей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 функция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атқарады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:</a:t>
            </a:r>
          </a:p>
          <a:p>
            <a:pPr marL="18288" indent="0">
              <a:buNone/>
            </a:pPr>
            <a:r>
              <a:rPr lang="ru-RU" b="1" u="sng" dirty="0" err="1">
                <a:solidFill>
                  <a:schemeClr val="bg1"/>
                </a:solidFill>
                <a:effectLst/>
              </a:rPr>
              <a:t>реттеуші</a:t>
            </a:r>
            <a:r>
              <a:rPr lang="ru-RU" dirty="0">
                <a:effectLst/>
              </a:rPr>
              <a:t> – </a:t>
            </a:r>
            <a:r>
              <a:rPr lang="ru-RU" dirty="0" err="1">
                <a:effectLst/>
              </a:rPr>
              <a:t>қоғамға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зиян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келтіретін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кейбір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түрлерінің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өндірісі</a:t>
            </a:r>
            <a:r>
              <a:rPr lang="ru-RU" dirty="0">
                <a:effectLst/>
              </a:rPr>
              <a:t>  мен </a:t>
            </a:r>
            <a:r>
              <a:rPr lang="ru-RU" dirty="0" err="1">
                <a:effectLst/>
              </a:rPr>
              <a:t>тұтынушы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шектеу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реттеу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b="1" u="sng" dirty="0" err="1">
                <a:solidFill>
                  <a:schemeClr val="bg1"/>
                </a:solidFill>
                <a:effectLst/>
              </a:rPr>
              <a:t>ынталандырушы</a:t>
            </a:r>
            <a:r>
              <a:rPr lang="ru-RU" dirty="0">
                <a:effectLst/>
              </a:rPr>
              <a:t> – </a:t>
            </a:r>
            <a:r>
              <a:rPr lang="ru-RU" dirty="0" err="1">
                <a:effectLst/>
              </a:rPr>
              <a:t>кейбір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түрлеріне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сұранысты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ынталандыру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импортталатын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тауарларға</a:t>
            </a:r>
            <a:r>
              <a:rPr lang="ru-RU" dirty="0">
                <a:effectLst/>
              </a:rPr>
              <a:t> акциз салу </a:t>
            </a:r>
            <a:r>
              <a:rPr lang="ru-RU" dirty="0" err="1">
                <a:effectLst/>
              </a:rPr>
              <a:t>арқылы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отандық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өндірушілерді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қолдау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https://astana-akshamy.kz/img/2016/11/obraz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38600"/>
            <a:ext cx="8077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6275" y="2162175"/>
            <a:ext cx="10582275" cy="412432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err="1">
                <a:effectLst/>
              </a:rPr>
              <a:t>Акциздердің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кәсіпорындардың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салықтық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ауыртпашылық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мөлшеріне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әсері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айтарлықтай</a:t>
            </a:r>
            <a:r>
              <a:rPr lang="ru-RU" dirty="0">
                <a:effectLst/>
              </a:rPr>
              <a:t>. Акциз </a:t>
            </a:r>
            <a:r>
              <a:rPr lang="ru-RU" dirty="0" err="1">
                <a:effectLst/>
              </a:rPr>
              <a:t>өзінің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маңызы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қосылып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соңғы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тұтынушымен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төленуі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керек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бірақ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ауыртпашылығын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шаруашылық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субьектілері</a:t>
            </a:r>
            <a:r>
              <a:rPr lang="ru-RU" dirty="0">
                <a:effectLst/>
              </a:rPr>
              <a:t> де </a:t>
            </a:r>
            <a:r>
              <a:rPr lang="ru-RU" dirty="0" err="1">
                <a:effectLst/>
              </a:rPr>
              <a:t>көтереді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Акцизді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</a:t>
            </a:r>
            <a:r>
              <a:rPr lang="ru-RU" dirty="0">
                <a:effectLst/>
              </a:rPr>
              <a:t> оны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қызметтердің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тұтынушыға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аударады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Бірақ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деңгейде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ғана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дейін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яғни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қабілетті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сұранысқа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байланысты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көтере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алады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 err="1">
                <a:effectLst/>
              </a:rPr>
              <a:t>Жалпы</a:t>
            </a:r>
            <a:r>
              <a:rPr lang="ru-RU" dirty="0">
                <a:effectLst/>
              </a:rPr>
              <a:t>, акциз </a:t>
            </a:r>
            <a:r>
              <a:rPr lang="ru-RU" dirty="0" err="1">
                <a:effectLst/>
              </a:rPr>
              <a:t>салығы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кез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келген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жанама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сияқты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қосылады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сондықтанда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үстеме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тағайындалып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тұтынушыдан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төленеді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Бұл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әрқашанда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өсуімен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өсіп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отырады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сөйтіп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бюджеттің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тұрақты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әрі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тиімді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қаражат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көзі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 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893445" y="495299"/>
            <a:ext cx="10058400" cy="1495425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err="1">
                <a:effectLst/>
              </a:rPr>
              <a:t>Акциздер</a:t>
            </a:r>
            <a:r>
              <a:rPr lang="ru-RU" sz="2400" dirty="0">
                <a:effectLst/>
              </a:rPr>
              <a:t> </a:t>
            </a:r>
            <a:r>
              <a:rPr lang="ru-RU" sz="2400" dirty="0" err="1">
                <a:effectLst/>
              </a:rPr>
              <a:t>мемлекет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қызметінің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барлық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бағыттарын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қаржыландыру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көзі</a:t>
            </a:r>
            <a:r>
              <a:rPr lang="ru-RU" sz="2400" dirty="0">
                <a:effectLst/>
              </a:rPr>
              <a:t>  </a:t>
            </a:r>
            <a:r>
              <a:rPr lang="ru-RU" sz="2400" dirty="0" err="1">
                <a:effectLst/>
              </a:rPr>
              <a:t>және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мемлекеттік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мүдделерді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іске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асырудың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экономикалық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құралы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болып</a:t>
            </a:r>
            <a:r>
              <a:rPr lang="ru-RU" sz="2400" dirty="0">
                <a:effectLst/>
              </a:rPr>
              <a:t>  </a:t>
            </a:r>
            <a:r>
              <a:rPr lang="ru-RU" sz="2400" dirty="0" err="1">
                <a:effectLst/>
              </a:rPr>
              <a:t>табылады</a:t>
            </a:r>
            <a:r>
              <a:rPr lang="ru-RU" sz="240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823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6936" y="349857"/>
            <a:ext cx="10511623" cy="594616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 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салығын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төлеушілер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sz="1600" dirty="0">
                <a:effectLst/>
              </a:rPr>
              <a:t>:</a:t>
            </a:r>
            <a:br>
              <a:rPr lang="ru-RU" sz="1600" dirty="0">
                <a:effectLst/>
              </a:rPr>
            </a:b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2.Акцизделген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кедендік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импорттайтын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3.Қазақстан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Реепубликасының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бензиннің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авиациалық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бензинді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қоспағанда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дизель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отынының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көтерме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саудасын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4.Егер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зацдарына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акциз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төленбесе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тіркелінген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ондай-ақ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мүрагерлік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мемлекетке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меншігіне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өтеусіз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өткізуді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5.Қазақстан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түлғалар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акциз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төлеушілер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36320" y="683812"/>
            <a:ext cx="10058400" cy="477078"/>
          </a:xfrm>
        </p:spPr>
        <p:txBody>
          <a:bodyPr/>
          <a:lstStyle/>
          <a:p>
            <a:pPr algn="ctr"/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11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4349" y="323850"/>
            <a:ext cx="11115675" cy="5762625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 algn="ctr">
              <a:buNone/>
            </a:pPr>
            <a:r>
              <a:rPr lang="kk-KZ" sz="2800" b="1" dirty="0" smtClean="0">
                <a:solidFill>
                  <a:srgbClr val="FF0000"/>
                </a:solidFill>
                <a:effectLst/>
              </a:rPr>
              <a:t>Акцизделетін </a:t>
            </a:r>
            <a:r>
              <a:rPr lang="kk-KZ" sz="2800" b="1" dirty="0">
                <a:solidFill>
                  <a:srgbClr val="FF0000"/>
                </a:solidFill>
                <a:effectLst/>
              </a:rPr>
              <a:t>тауарлардың </a:t>
            </a:r>
            <a:r>
              <a:rPr lang="kk-KZ" sz="2800" b="1" dirty="0" smtClean="0">
                <a:solidFill>
                  <a:srgbClr val="FF0000"/>
                </a:solidFill>
                <a:effectLst/>
              </a:rPr>
              <a:t>тізбесі</a:t>
            </a:r>
          </a:p>
          <a:p>
            <a:pPr marL="18288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effectLst/>
              </a:rPr>
              <a:t>(</a:t>
            </a:r>
            <a:r>
              <a:rPr lang="kk-KZ" sz="2000" b="1" dirty="0" smtClean="0">
                <a:solidFill>
                  <a:srgbClr val="FF0000"/>
                </a:solidFill>
                <a:effectLst/>
              </a:rPr>
              <a:t>ҚР СК 462-б</a:t>
            </a:r>
            <a:r>
              <a:rPr lang="ru-RU" sz="2000" b="1" dirty="0" smtClean="0">
                <a:solidFill>
                  <a:srgbClr val="FF0000"/>
                </a:solidFill>
                <a:effectLst/>
              </a:rPr>
              <a:t>)</a:t>
            </a:r>
            <a:endParaRPr lang="ru-RU" sz="2000" b="1" dirty="0">
              <a:solidFill>
                <a:srgbClr val="FF0000"/>
              </a:solidFill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</a:t>
            </a:r>
            <a:r>
              <a:rPr lang="kk-KZ" b="1" dirty="0" smtClean="0">
                <a:solidFill>
                  <a:schemeClr val="bg1"/>
                </a:solidFill>
                <a:effectLst/>
              </a:rPr>
              <a:t>Мыналар </a:t>
            </a:r>
            <a:r>
              <a:rPr lang="kk-KZ" b="1" dirty="0">
                <a:solidFill>
                  <a:schemeClr val="bg1"/>
                </a:solidFill>
                <a:effectLst/>
              </a:rPr>
              <a:t>акцизделетін тауарлар болып табылады:</a:t>
            </a:r>
            <a:endParaRPr lang="ru-RU" b="1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1</a:t>
            </a:r>
            <a:r>
              <a:rPr lang="kk-KZ" dirty="0">
                <a:effectLst/>
              </a:rPr>
              <a:t>) спирттің барлық түрлері;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2</a:t>
            </a:r>
            <a:r>
              <a:rPr lang="kk-KZ" dirty="0">
                <a:effectLst/>
              </a:rPr>
              <a:t>) алкоголь өнімі;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3</a:t>
            </a:r>
            <a:r>
              <a:rPr lang="kk-KZ" dirty="0">
                <a:effectLst/>
              </a:rPr>
              <a:t>) темекі бұйымдары;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4</a:t>
            </a:r>
            <a:r>
              <a:rPr lang="kk-KZ" dirty="0">
                <a:effectLst/>
              </a:rPr>
              <a:t>) қыздырылатын темекісі бар өнімдер, электрондық сигареттерде пайдалануға арналған құрамында никотині бар сұйықтық;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    5</a:t>
            </a:r>
            <a:r>
              <a:rPr lang="ru-RU" dirty="0">
                <a:effectLst/>
              </a:rPr>
              <a:t>) бензин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), дизель </a:t>
            </a:r>
            <a:r>
              <a:rPr lang="ru-RU" dirty="0" err="1">
                <a:effectLst/>
              </a:rPr>
              <a:t>отыны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6</a:t>
            </a:r>
            <a:r>
              <a:rPr lang="ru-RU" dirty="0">
                <a:effectLst/>
              </a:rPr>
              <a:t>) </a:t>
            </a:r>
            <a:r>
              <a:rPr lang="kk-KZ" dirty="0">
                <a:effectLst/>
              </a:rPr>
              <a:t>шағын </a:t>
            </a:r>
            <a:r>
              <a:rPr lang="ru-RU" dirty="0" err="1">
                <a:effectLst/>
              </a:rPr>
              <a:t>автобустарды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автобустар</a:t>
            </a:r>
            <a:r>
              <a:rPr lang="ru-RU" dirty="0">
                <a:effectLst/>
              </a:rPr>
              <a:t> мен </a:t>
            </a:r>
            <a:r>
              <a:rPr lang="ru-RU" dirty="0" err="1">
                <a:effectLst/>
              </a:rPr>
              <a:t>троллейбустарды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, </a:t>
            </a:r>
            <a:r>
              <a:rPr lang="kk-KZ" dirty="0">
                <a:effectLst/>
              </a:rPr>
              <a:t>қозғалтқышының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көлемі</a:t>
            </a:r>
            <a:r>
              <a:rPr lang="ru-RU" dirty="0">
                <a:effectLst/>
              </a:rPr>
              <a:t> 3000 </a:t>
            </a:r>
            <a:r>
              <a:rPr lang="ru-RU" dirty="0" err="1">
                <a:effectLst/>
              </a:rPr>
              <a:t>текше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сантиметрден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асатын</a:t>
            </a:r>
            <a:r>
              <a:rPr lang="kk-KZ" dirty="0">
                <a:effectLst/>
              </a:rPr>
              <a:t>, </a:t>
            </a:r>
            <a:r>
              <a:rPr lang="ru-RU" dirty="0">
                <a:effectLst/>
              </a:rPr>
              <a:t>10 </a:t>
            </a:r>
            <a:r>
              <a:rPr lang="kk-KZ" dirty="0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одан</a:t>
            </a:r>
            <a:r>
              <a:rPr lang="ru-RU" dirty="0">
                <a:effectLst/>
              </a:rPr>
              <a:t> да </a:t>
            </a:r>
            <a:r>
              <a:rPr lang="ru-RU" dirty="0" err="1">
                <a:effectLst/>
              </a:rPr>
              <a:t>көп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тасымалдауға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арналған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моторлы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құралдары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7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шикі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мұнай</a:t>
            </a:r>
            <a:r>
              <a:rPr lang="ru-RU" dirty="0">
                <a:effectLst/>
              </a:rPr>
              <a:t>, газ конденсаты;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8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заңнамасына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дәрiлiк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тіркелген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құрамында</a:t>
            </a:r>
            <a:r>
              <a:rPr lang="ru-RU" dirty="0">
                <a:effectLst/>
              </a:rPr>
              <a:t> спирт</a:t>
            </a:r>
            <a:r>
              <a:rPr lang="kk-KZ" dirty="0">
                <a:effectLst/>
              </a:rPr>
              <a:t>і</a:t>
            </a:r>
            <a:r>
              <a:rPr lang="ru-RU" dirty="0">
                <a:effectLst/>
              </a:rPr>
              <a:t> бар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өнім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71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95300" y="381000"/>
            <a:ext cx="11220450" cy="5972175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18288" indent="0" algn="ctr">
              <a:buNone/>
            </a:pPr>
            <a:r>
              <a:rPr lang="kk-KZ" sz="2300" b="1" dirty="0" smtClean="0">
                <a:solidFill>
                  <a:schemeClr val="bg1"/>
                </a:solidFill>
                <a:effectLst/>
              </a:rPr>
              <a:t>Салық </a:t>
            </a:r>
            <a:r>
              <a:rPr lang="kk-KZ" sz="2300" b="1" dirty="0">
                <a:solidFill>
                  <a:schemeClr val="bg1"/>
                </a:solidFill>
                <a:effectLst/>
              </a:rPr>
              <a:t>салу </a:t>
            </a:r>
            <a:r>
              <a:rPr lang="kk-KZ" sz="2300" b="1" dirty="0" smtClean="0">
                <a:solidFill>
                  <a:schemeClr val="bg1"/>
                </a:solidFill>
                <a:effectLst/>
              </a:rPr>
              <a:t>объектісі</a:t>
            </a:r>
          </a:p>
          <a:p>
            <a:pPr marL="18288" indent="0" algn="ctr">
              <a:buNone/>
            </a:pPr>
            <a:r>
              <a:rPr lang="ru-RU" sz="2300" b="1" dirty="0" smtClean="0">
                <a:solidFill>
                  <a:schemeClr val="bg1"/>
                </a:solidFill>
                <a:effectLst/>
              </a:rPr>
              <a:t>(</a:t>
            </a:r>
            <a:r>
              <a:rPr lang="kk-KZ" sz="2300" b="1" dirty="0" smtClean="0">
                <a:solidFill>
                  <a:schemeClr val="bg1"/>
                </a:solidFill>
                <a:effectLst/>
              </a:rPr>
              <a:t>ҚР СК 464-б)</a:t>
            </a:r>
            <a:endParaRPr lang="ru-RU" sz="2300" dirty="0">
              <a:solidFill>
                <a:schemeClr val="bg1"/>
              </a:solidFill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 algn="ctr">
              <a:buNone/>
            </a:pPr>
            <a:r>
              <a:rPr lang="ru-RU" b="1" dirty="0">
                <a:solidFill>
                  <a:schemeClr val="bg1"/>
                </a:solidFill>
                <a:effectLst/>
              </a:rPr>
              <a:t>1.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Мыналар</a:t>
            </a:r>
            <a:r>
              <a:rPr lang="ru-RU" b="1" dirty="0">
                <a:solidFill>
                  <a:schemeClr val="bg1"/>
                </a:solidFill>
                <a:effectLst/>
              </a:rPr>
              <a:t> акциз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салынатын</a:t>
            </a:r>
            <a:r>
              <a:rPr lang="ru-RU" b="1" dirty="0">
                <a:solidFill>
                  <a:schemeClr val="bg1"/>
                </a:solidFill>
                <a:effectLst/>
              </a:rPr>
              <a:t> объект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болып</a:t>
            </a:r>
            <a:r>
              <a:rPr lang="ru-RU" b="1" dirty="0">
                <a:solidFill>
                  <a:schemeClr val="bg1"/>
                </a:solidFill>
                <a:effectLst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табылады</a:t>
            </a:r>
            <a:r>
              <a:rPr lang="ru-RU" dirty="0">
                <a:effectLst/>
              </a:rPr>
              <a:t>:</a:t>
            </a:r>
          </a:p>
          <a:p>
            <a:r>
              <a:rPr lang="ru-RU" dirty="0">
                <a:effectLst/>
              </a:rPr>
              <a:t>1) акциз </a:t>
            </a:r>
            <a:r>
              <a:rPr lang="ru-RU" dirty="0" err="1">
                <a:effectLst/>
              </a:rPr>
              <a:t>төлеуші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шығарған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өндірген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ыдысқа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құйған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жүзеге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мынадай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операциялар</a:t>
            </a:r>
            <a:r>
              <a:rPr lang="ru-RU" dirty="0">
                <a:effectLst/>
              </a:rPr>
              <a:t>:</a:t>
            </a:r>
          </a:p>
          <a:p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өткізу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алыс-беріс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негiз</a:t>
            </a:r>
            <a:r>
              <a:rPr lang="kk-KZ" dirty="0">
                <a:effectLst/>
              </a:rPr>
              <a:t>ін</a:t>
            </a:r>
            <a:r>
              <a:rPr lang="ru-RU" dirty="0">
                <a:effectLst/>
              </a:rPr>
              <a:t>де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өңдеуге</a:t>
            </a:r>
            <a:r>
              <a:rPr lang="ru-RU" dirty="0">
                <a:effectLst/>
              </a:rPr>
              <a:t> беру;</a:t>
            </a:r>
          </a:p>
          <a:p>
            <a:r>
              <a:rPr lang="ru-RU" dirty="0" err="1">
                <a:effectLst/>
              </a:rPr>
              <a:t>алыс-берiстік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iшiнде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шикiзат</a:t>
            </a:r>
            <a:r>
              <a:rPr lang="ru-RU" dirty="0">
                <a:effectLst/>
              </a:rPr>
              <a:t> пен </a:t>
            </a:r>
            <a:r>
              <a:rPr lang="ru-RU" dirty="0" err="1">
                <a:effectLst/>
              </a:rPr>
              <a:t>материалдарды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өңдеу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өнiмi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беру;</a:t>
            </a:r>
          </a:p>
          <a:p>
            <a:r>
              <a:rPr lang="ru-RU" dirty="0" err="1">
                <a:effectLst/>
              </a:rPr>
              <a:t>жарғылық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капиталға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жарна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нысанда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қазбаларды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салығын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экспортқа</a:t>
            </a:r>
            <a:r>
              <a:rPr lang="ru-RU" dirty="0">
                <a:effectLst/>
              </a:rPr>
              <a:t> рента </a:t>
            </a:r>
            <a:r>
              <a:rPr lang="ru-RU" dirty="0" err="1">
                <a:effectLst/>
              </a:rPr>
              <a:t>салығын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есебіне</a:t>
            </a:r>
            <a:r>
              <a:rPr lang="ru-RU" dirty="0">
                <a:effectLst/>
              </a:rPr>
              <a:t> беру </a:t>
            </a:r>
            <a:r>
              <a:rPr lang="ru-RU" dirty="0" err="1">
                <a:effectLst/>
              </a:rPr>
              <a:t>жағдайларын</a:t>
            </a:r>
            <a:r>
              <a:rPr lang="kk-KZ" dirty="0">
                <a:effectLst/>
              </a:rPr>
              <a:t>ан басқа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ақы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кезде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пайдалану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өндіруші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өзiнiң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құрылымдық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бөлiмшелерiне</a:t>
            </a:r>
            <a:r>
              <a:rPr lang="ru-RU" dirty="0">
                <a:effectLst/>
              </a:rPr>
              <a:t> </a:t>
            </a:r>
            <a:r>
              <a:rPr lang="kk-KZ" dirty="0">
                <a:effectLst/>
              </a:rPr>
              <a:t>жүзеге асыратын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тиеп</a:t>
            </a:r>
            <a:r>
              <a:rPr lang="kk-KZ" dirty="0">
                <a:effectLst/>
              </a:rPr>
              <a:t>-</a:t>
            </a:r>
            <a:r>
              <a:rPr lang="ru-RU" dirty="0" err="1">
                <a:effectLst/>
              </a:rPr>
              <a:t>жөнелту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өндiрушiнің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жасап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шығарған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өндiрген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ыдысқа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құйған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өздерiнiң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өндiрiстiк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мұқтаждары</a:t>
            </a:r>
            <a:r>
              <a:rPr lang="kk-KZ" dirty="0">
                <a:effectLst/>
              </a:rPr>
              <a:t> үші</a:t>
            </a:r>
            <a:r>
              <a:rPr lang="ru-RU" dirty="0">
                <a:effectLst/>
              </a:rPr>
              <a:t>н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</a:t>
            </a:r>
            <a:r>
              <a:rPr lang="kk-KZ" dirty="0">
                <a:effectLst/>
              </a:rPr>
              <a:t>дері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үшін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пайдалануы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өндіруші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жүзеге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kk-KZ" dirty="0">
                <a:effectLst/>
              </a:rPr>
              <a:t>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лицензияда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көрсетілген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өндіріс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мекенжайынан</a:t>
            </a:r>
            <a:r>
              <a:rPr lang="kk-KZ" dirty="0">
                <a:effectLst/>
              </a:rPr>
              <a:t> орын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ауыстыру</a:t>
            </a:r>
            <a:r>
              <a:rPr lang="kk-KZ" dirty="0">
                <a:effectLst/>
              </a:rPr>
              <a:t>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2) бензин</a:t>
            </a:r>
            <a:r>
              <a:rPr lang="kk-KZ" dirty="0">
                <a:effectLst/>
              </a:rPr>
              <a:t>ді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 </a:t>
            </a:r>
            <a:r>
              <a:rPr lang="kk-KZ" dirty="0">
                <a:effectLst/>
              </a:rPr>
              <a:t>және</a:t>
            </a:r>
            <a:r>
              <a:rPr lang="ru-RU" dirty="0">
                <a:effectLst/>
              </a:rPr>
              <a:t> дизель </a:t>
            </a:r>
            <a:r>
              <a:rPr lang="ru-RU" dirty="0" err="1">
                <a:effectLst/>
              </a:rPr>
              <a:t>отынын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көтерме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саудада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3) бензин</a:t>
            </a:r>
            <a:r>
              <a:rPr lang="kk-KZ" dirty="0">
                <a:effectLst/>
              </a:rPr>
              <a:t>ді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</a:t>
            </a:r>
            <a:r>
              <a:rPr lang="kk-KZ" dirty="0">
                <a:effectLst/>
              </a:rPr>
              <a:t> және</a:t>
            </a:r>
            <a:r>
              <a:rPr lang="ru-RU" dirty="0">
                <a:effectLst/>
              </a:rPr>
              <a:t> дизель </a:t>
            </a:r>
            <a:r>
              <a:rPr lang="ru-RU" dirty="0" err="1">
                <a:effectLst/>
              </a:rPr>
              <a:t>отынын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бөлшек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саудада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4) </a:t>
            </a:r>
            <a:r>
              <a:rPr lang="ru-RU" dirty="0" err="1">
                <a:effectLst/>
              </a:rPr>
              <a:t>мүліктік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массаны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тәркiленген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иесiз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мұрагерлiк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құқығы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меншiгiне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өтеусiз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берiлген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</a:t>
            </a:r>
            <a:r>
              <a:rPr lang="kk-KZ" dirty="0">
                <a:effectLst/>
              </a:rPr>
              <a:t>ті</a:t>
            </a:r>
            <a:r>
              <a:rPr lang="ru-RU" dirty="0">
                <a:effectLst/>
              </a:rPr>
              <a:t>н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5)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бүлiнуi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жоғалуы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6)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аумағына</a:t>
            </a:r>
            <a:r>
              <a:rPr lang="ru-RU" dirty="0">
                <a:effectLst/>
              </a:rPr>
              <a:t> импорты.</a:t>
            </a:r>
          </a:p>
          <a:p>
            <a:r>
              <a:rPr lang="ru-RU" dirty="0">
                <a:effectLst/>
              </a:rPr>
              <a:t>2. </a:t>
            </a:r>
            <a:r>
              <a:rPr lang="ru-RU" dirty="0" err="1">
                <a:effectLst/>
              </a:rPr>
              <a:t>Акциздік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маркалардың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есепке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алу-бақылау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бүлінуі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жоғалуы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өткізу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қаралады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0231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1230</TotalTime>
  <Words>1216</Words>
  <Application>Microsoft Office PowerPoint</Application>
  <PresentationFormat>Произвольный</PresentationFormat>
  <Paragraphs>226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Базовая</vt:lpstr>
      <vt:lpstr>АЛЬ-ФАРАБИ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Акциздер мемлекет қызметінің барлық бағыттарын қаржыландыру көзі  және мемлекеттік мүдделерді іске асырудың экономикалық құралы болып  табылады.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dc:creator>Knight of Justice</dc:creator>
  <cp:lastModifiedBy>admin</cp:lastModifiedBy>
  <cp:revision>77</cp:revision>
  <dcterms:created xsi:type="dcterms:W3CDTF">2019-11-06T10:28:41Z</dcterms:created>
  <dcterms:modified xsi:type="dcterms:W3CDTF">2023-01-25T17:23:02Z</dcterms:modified>
</cp:coreProperties>
</file>